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5" r:id="rId20"/>
    <p:sldId id="2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126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41A396-782A-7641-879C-4054BA1072A0}" type="datetimeFigureOut">
              <a:rPr lang="en-US" smtClean="0"/>
              <a:t>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265714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1A396-782A-7641-879C-4054BA1072A0}" type="datetimeFigureOut">
              <a:rPr lang="en-US" smtClean="0"/>
              <a:t>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86973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1A396-782A-7641-879C-4054BA1072A0}" type="datetimeFigureOut">
              <a:rPr lang="en-US" smtClean="0"/>
              <a:t>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186410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1A396-782A-7641-879C-4054BA1072A0}" type="datetimeFigureOut">
              <a:rPr lang="en-US" smtClean="0"/>
              <a:t>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215518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41A396-782A-7641-879C-4054BA1072A0}" type="datetimeFigureOut">
              <a:rPr lang="en-US" smtClean="0"/>
              <a:t>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240638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41A396-782A-7641-879C-4054BA1072A0}" type="datetimeFigureOut">
              <a:rPr lang="en-US" smtClean="0"/>
              <a:t>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280082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41A396-782A-7641-879C-4054BA1072A0}" type="datetimeFigureOut">
              <a:rPr lang="en-US" smtClean="0"/>
              <a:t>2/4/16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2564785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41A396-782A-7641-879C-4054BA1072A0}" type="datetimeFigureOut">
              <a:rPr lang="en-US" smtClean="0"/>
              <a:t>2/4/16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3405297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1A396-782A-7641-879C-4054BA1072A0}" type="datetimeFigureOut">
              <a:rPr lang="en-US" smtClean="0"/>
              <a:t>2/4/16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24724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41A396-782A-7641-879C-4054BA1072A0}" type="datetimeFigureOut">
              <a:rPr lang="en-US" smtClean="0"/>
              <a:t>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389993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41A396-782A-7641-879C-4054BA1072A0}" type="datetimeFigureOut">
              <a:rPr lang="en-US" smtClean="0"/>
              <a:t>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F73CB-0140-A84E-A6DF-0D2600C991C1}" type="slidenum">
              <a:rPr lang="en-US" smtClean="0"/>
              <a:t>‹#›</a:t>
            </a:fld>
            <a:endParaRPr lang="en-US"/>
          </a:p>
        </p:txBody>
      </p:sp>
    </p:spTree>
    <p:extLst>
      <p:ext uri="{BB962C8B-B14F-4D97-AF65-F5344CB8AC3E}">
        <p14:creationId xmlns:p14="http://schemas.microsoft.com/office/powerpoint/2010/main" val="18874846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1A396-782A-7641-879C-4054BA1072A0}" type="datetimeFigureOut">
              <a:rPr lang="en-US" smtClean="0"/>
              <a:t>2/4/16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F73CB-0140-A84E-A6DF-0D2600C991C1}" type="slidenum">
              <a:rPr lang="en-US" smtClean="0"/>
              <a:t>‹#›</a:t>
            </a:fld>
            <a:endParaRPr lang="en-US"/>
          </a:p>
        </p:txBody>
      </p:sp>
    </p:spTree>
    <p:extLst>
      <p:ext uri="{BB962C8B-B14F-4D97-AF65-F5344CB8AC3E}">
        <p14:creationId xmlns:p14="http://schemas.microsoft.com/office/powerpoint/2010/main" val="3971364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geo.pds.nasa.gov/" TargetMode="External"/><Relationship Id="rId4" Type="http://schemas.openxmlformats.org/officeDocument/2006/relationships/hyperlink" Target="http://img.pds.nasa.gov/" TargetMode="External"/><Relationship Id="rId5" Type="http://schemas.openxmlformats.org/officeDocument/2006/relationships/hyperlink" Target="http://naif.pds.nasa.gov/" TargetMode="External"/><Relationship Id="rId6" Type="http://schemas.openxmlformats.org/officeDocument/2006/relationships/hyperlink" Target="http://ppi.pds.nasa.gov/" TargetMode="External"/><Relationship Id="rId7" Type="http://schemas.openxmlformats.org/officeDocument/2006/relationships/hyperlink" Target="http://rings.pds.nasa.gov/" TargetMode="External"/><Relationship Id="rId8" Type="http://schemas.openxmlformats.org/officeDocument/2006/relationships/hyperlink" Target="http://sbn.pds.nasa.gov/" TargetMode="External"/><Relationship Id="rId1" Type="http://schemas.openxmlformats.org/officeDocument/2006/relationships/slideLayout" Target="../slideLayouts/slideLayout2.xml"/><Relationship Id="rId2" Type="http://schemas.openxmlformats.org/officeDocument/2006/relationships/hyperlink" Target="http://atmos.pds.nas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National_Personnel_Records_Center_fir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Epic_of_Gilgamesh"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olk.uio.no/knuthe/msfndinalbry.html" TargetMode="External"/><Relationship Id="rId4" Type="http://schemas.openxmlformats.org/officeDocument/2006/relationships/hyperlink" Target="https://en.wikipedia.org/wiki/MS_Fnd_in_a_Lbry" TargetMode="External"/><Relationship Id="rId1" Type="http://schemas.openxmlformats.org/officeDocument/2006/relationships/slideLayout" Target="../slideLayouts/slideLayout2.xml"/><Relationship Id="rId2" Type="http://schemas.openxmlformats.org/officeDocument/2006/relationships/hyperlink" Target="https://blogs.loc.gov/digitalpreservation/2012/04/a-library-of-congress-worth-of-data-its-all-in-how-you-define-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PDS Strategic Roadmap</a:t>
            </a:r>
            <a:endParaRPr lang="en-US" dirty="0"/>
          </a:p>
        </p:txBody>
      </p:sp>
      <p:sp>
        <p:nvSpPr>
          <p:cNvPr id="3" name="Subtitle 2"/>
          <p:cNvSpPr>
            <a:spLocks noGrp="1"/>
          </p:cNvSpPr>
          <p:nvPr>
            <p:ph type="subTitle" idx="1"/>
          </p:nvPr>
        </p:nvSpPr>
        <p:spPr/>
        <p:txBody>
          <a:bodyPr/>
          <a:lstStyle/>
          <a:p>
            <a:r>
              <a:rPr lang="en-US" dirty="0" smtClean="0"/>
              <a:t>Ralph L. McNutt, Jr.</a:t>
            </a:r>
          </a:p>
          <a:p>
            <a:r>
              <a:rPr lang="en-US" dirty="0" smtClean="0"/>
              <a:t>PDS Chief Scientist</a:t>
            </a:r>
            <a:endParaRPr lang="en-US" dirty="0"/>
          </a:p>
        </p:txBody>
      </p:sp>
    </p:spTree>
    <p:extLst>
      <p:ext uri="{BB962C8B-B14F-4D97-AF65-F5344CB8AC3E}">
        <p14:creationId xmlns:p14="http://schemas.microsoft.com/office/powerpoint/2010/main" val="3605863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of Reference” - Background</a:t>
            </a:r>
            <a:endParaRPr lang="en-US" dirty="0"/>
          </a:p>
        </p:txBody>
      </p:sp>
      <p:sp>
        <p:nvSpPr>
          <p:cNvPr id="3" name="Content Placeholder 2"/>
          <p:cNvSpPr>
            <a:spLocks noGrp="1"/>
          </p:cNvSpPr>
          <p:nvPr>
            <p:ph idx="1"/>
          </p:nvPr>
        </p:nvSpPr>
        <p:spPr/>
        <p:txBody>
          <a:bodyPr>
            <a:normAutofit fontScale="70000" lnSpcReduction="20000"/>
          </a:bodyPr>
          <a:lstStyle/>
          <a:p>
            <a:r>
              <a:rPr lang="en-US" dirty="0"/>
              <a:t>NASA’s planetary missions archive their data in the Planetary Data System (PDS).  The PDS has recently completed a full and open competition for the Science Nodes within the PDS.  We are currently completing a performance review of the two directed elements within the PDS architecture, The Engineering node, and the Navigation and Ancillary Data Facility (NAIF).  </a:t>
            </a:r>
          </a:p>
          <a:p>
            <a:r>
              <a:rPr lang="en-US" dirty="0"/>
              <a:t> </a:t>
            </a:r>
          </a:p>
          <a:p>
            <a:r>
              <a:rPr lang="en-US" dirty="0"/>
              <a:t>The Planetary Science Division (PSD) within the Science Mission Directorate at NASA Headquarters has directed the PDS to set up a Roadmap team to complete a PDS Roadmap for the period 2017-2026. The purpose of this activity is to provide a forecast of both the rapidly changing IT environment, and the changing expectations of our science communities with respect to Planetary Data archives.  The Terms of Reference for the Team are contained here.  The Roadmap Team will report their findings to the PSD Director.  The goal is to complete the activity by April 15, 2017. </a:t>
            </a:r>
          </a:p>
        </p:txBody>
      </p:sp>
    </p:spTree>
    <p:extLst>
      <p:ext uri="{BB962C8B-B14F-4D97-AF65-F5344CB8AC3E}">
        <p14:creationId xmlns:p14="http://schemas.microsoft.com/office/powerpoint/2010/main" val="1361771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“Terms of Reference” – Purpose of the Roadmap Team</a:t>
            </a:r>
            <a:endParaRPr lang="en-US" dirty="0"/>
          </a:p>
        </p:txBody>
      </p:sp>
      <p:sp>
        <p:nvSpPr>
          <p:cNvPr id="3" name="Content Placeholder 2"/>
          <p:cNvSpPr>
            <a:spLocks noGrp="1"/>
          </p:cNvSpPr>
          <p:nvPr>
            <p:ph idx="1"/>
          </p:nvPr>
        </p:nvSpPr>
        <p:spPr>
          <a:xfrm>
            <a:off x="165100" y="1600200"/>
            <a:ext cx="8826500" cy="4525963"/>
          </a:xfrm>
        </p:spPr>
        <p:txBody>
          <a:bodyPr>
            <a:normAutofit/>
          </a:bodyPr>
          <a:lstStyle/>
          <a:p>
            <a:r>
              <a:rPr lang="en-US" sz="1600" dirty="0" smtClean="0"/>
              <a:t>The purpose of the PDS Roadmap Team is to complete a Roadmap for the PDS for the period 2017-2026.  The team will start with the community responses to the recent PDS Request for Information, due January 25, 2016, assess the current state of the PDS, request and review any self study material needed from the nodes, and encourage broad public input from both the Science, and the Information Technology communities.  They will work through teleconference calls, face-to-face meetings, and community meetings at National Venues, such as the Lunar and Planetary Science Conference and the annual Division of Planetary Science meeting. </a:t>
            </a:r>
          </a:p>
          <a:p>
            <a:endParaRPr lang="en-US" sz="1600" dirty="0" smtClean="0"/>
          </a:p>
          <a:p>
            <a:r>
              <a:rPr lang="en-US" sz="1600" dirty="0" smtClean="0"/>
              <a:t>The fact-finding activity will be also include: 1) understanding and improving the archiving process; 2) Improving the submission and data and peer review process: 3) broad scheduling issues (how long does do major steps take and what are the major schedule drivers from the provider perspective); 4) the usefulness and transparency of Archive Preparation Documents; 5) and cross node issues for providers who work with several nodes. </a:t>
            </a:r>
          </a:p>
          <a:p>
            <a:endParaRPr lang="en-US" sz="1600" dirty="0" smtClean="0"/>
          </a:p>
          <a:p>
            <a:r>
              <a:rPr lang="en-US" sz="1600" dirty="0" smtClean="0"/>
              <a:t>The Team will think: 1) 20 years out for Missions; 2) 10 years out for flight technologies.</a:t>
            </a:r>
          </a:p>
          <a:p>
            <a:r>
              <a:rPr lang="en-US" sz="1600" dirty="0" smtClean="0"/>
              <a:t>Think 5 years out for changes in the IT infrastructure.  The team will consider how we can ensure that IT implementation is consistent with current Federal Best Practices (https://</a:t>
            </a:r>
            <a:r>
              <a:rPr lang="en-US" sz="1600" dirty="0" err="1" smtClean="0"/>
              <a:t>playbook.cio.gov</a:t>
            </a:r>
            <a:r>
              <a:rPr lang="en-US" sz="1600" dirty="0" smtClean="0"/>
              <a:t>/).</a:t>
            </a:r>
          </a:p>
          <a:p>
            <a:endParaRPr lang="en-US" sz="1400" dirty="0"/>
          </a:p>
        </p:txBody>
      </p:sp>
    </p:spTree>
    <p:extLst>
      <p:ext uri="{BB962C8B-B14F-4D97-AF65-F5344CB8AC3E}">
        <p14:creationId xmlns:p14="http://schemas.microsoft.com/office/powerpoint/2010/main" val="1885998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“Terms of Reference” – Appointment, Staffing, Schedule, and Reporting </a:t>
            </a:r>
            <a:endParaRPr lang="en-US" dirty="0"/>
          </a:p>
        </p:txBody>
      </p:sp>
      <p:sp>
        <p:nvSpPr>
          <p:cNvPr id="3" name="Content Placeholder 2"/>
          <p:cNvSpPr>
            <a:spLocks noGrp="1"/>
          </p:cNvSpPr>
          <p:nvPr>
            <p:ph idx="1"/>
          </p:nvPr>
        </p:nvSpPr>
        <p:spPr/>
        <p:txBody>
          <a:bodyPr>
            <a:normAutofit fontScale="62500" lnSpcReduction="20000"/>
          </a:bodyPr>
          <a:lstStyle/>
          <a:p>
            <a:r>
              <a:rPr lang="en-US" dirty="0"/>
              <a:t>The membership of the PDS Roadmap Team will consist of 10 to 12 members actively involved (or recently so) in archiving planetary data in the PDS, or active users of PDS data holdings or expert in the Data Science.  The PDS Chief Scientist will chair the meetings of this group, and the PDS Project manager will serve as his alternate. </a:t>
            </a:r>
          </a:p>
          <a:p>
            <a:r>
              <a:rPr lang="en-US" dirty="0"/>
              <a:t> </a:t>
            </a:r>
          </a:p>
          <a:p>
            <a:r>
              <a:rPr lang="en-US" dirty="0"/>
              <a:t>The PDS Chief Scientist will be responsible for the timing and agenda (with the concurrence of the PDS Project Manager) of each meeting, and a written report of the their deliberations submitted to the PDS Program Scientist and Program Executive.  There will be three meetings year, with at least one in Washington DC. The team may hold town meetings at National meetings or survey the provider community.  The Chief Scientist will report the results if the Roadmap Activity to the Planetary Science Division Director.</a:t>
            </a:r>
          </a:p>
          <a:p>
            <a:r>
              <a:rPr lang="en-US" dirty="0"/>
              <a:t> </a:t>
            </a:r>
          </a:p>
          <a:p>
            <a:r>
              <a:rPr lang="en-US" dirty="0"/>
              <a:t>The team is independent of the PDS Management Council</a:t>
            </a:r>
            <a:r>
              <a:rPr lang="en-US" dirty="0" smtClean="0"/>
              <a:t>.</a:t>
            </a:r>
            <a:endParaRPr lang="en-US" dirty="0"/>
          </a:p>
        </p:txBody>
      </p:sp>
    </p:spTree>
    <p:extLst>
      <p:ext uri="{BB962C8B-B14F-4D97-AF65-F5344CB8AC3E}">
        <p14:creationId xmlns:p14="http://schemas.microsoft.com/office/powerpoint/2010/main" val="231411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“Terms of Reference” – Ownership of Terms of Reference</a:t>
            </a:r>
            <a:endParaRPr lang="en-US" dirty="0"/>
          </a:p>
        </p:txBody>
      </p:sp>
      <p:sp>
        <p:nvSpPr>
          <p:cNvPr id="3" name="Content Placeholder 2"/>
          <p:cNvSpPr>
            <a:spLocks noGrp="1"/>
          </p:cNvSpPr>
          <p:nvPr>
            <p:ph idx="1"/>
          </p:nvPr>
        </p:nvSpPr>
        <p:spPr/>
        <p:txBody>
          <a:bodyPr/>
          <a:lstStyle/>
          <a:p>
            <a:r>
              <a:rPr lang="en-US" dirty="0"/>
              <a:t>The Terms of Reference will be approved by the Division Director of the Planetary Science Division, but will be held at the PDS Management Node at Goddard Space Flight Center.  </a:t>
            </a:r>
          </a:p>
          <a:p>
            <a:pPr marL="0" indent="0">
              <a:buNone/>
            </a:pPr>
            <a:endParaRPr lang="en-US" dirty="0"/>
          </a:p>
        </p:txBody>
      </p:sp>
    </p:spTree>
    <p:extLst>
      <p:ext uri="{BB962C8B-B14F-4D97-AF65-F5344CB8AC3E}">
        <p14:creationId xmlns:p14="http://schemas.microsoft.com/office/powerpoint/2010/main" val="2755893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 Requirements</a:t>
            </a:r>
            <a:endParaRPr lang="en-US" dirty="0"/>
          </a:p>
        </p:txBody>
      </p:sp>
      <p:sp>
        <p:nvSpPr>
          <p:cNvPr id="3" name="Content Placeholder 2"/>
          <p:cNvSpPr>
            <a:spLocks noGrp="1"/>
          </p:cNvSpPr>
          <p:nvPr>
            <p:ph idx="1"/>
          </p:nvPr>
        </p:nvSpPr>
        <p:spPr/>
        <p:txBody>
          <a:bodyPr/>
          <a:lstStyle/>
          <a:p>
            <a:r>
              <a:rPr lang="en-US" b="1" i="1" dirty="0" smtClean="0"/>
              <a:t>NOT being revisited</a:t>
            </a:r>
          </a:p>
          <a:p>
            <a:r>
              <a:rPr lang="en-US" dirty="0" smtClean="0"/>
              <a:t>Current version is that of 11-12 April 2014</a:t>
            </a:r>
          </a:p>
          <a:p>
            <a:r>
              <a:rPr lang="en-US" dirty="0" smtClean="0"/>
              <a:t>Originated 6 July 2005</a:t>
            </a:r>
          </a:p>
          <a:p>
            <a:pPr lvl="1"/>
            <a:r>
              <a:rPr lang="en-US" dirty="0" smtClean="0"/>
              <a:t>Levels 1, 2, 3, and 4</a:t>
            </a:r>
          </a:p>
          <a:p>
            <a:pPr lvl="1"/>
            <a:r>
              <a:rPr lang="en-US" dirty="0" smtClean="0"/>
              <a:t>Uses “will” rather than “shall” – e.g. required; hence, a consideration should likely be made for this change (globally)</a:t>
            </a:r>
            <a:endParaRPr lang="en-US" dirty="0"/>
          </a:p>
        </p:txBody>
      </p:sp>
    </p:spTree>
    <p:extLst>
      <p:ext uri="{BB962C8B-B14F-4D97-AF65-F5344CB8AC3E}">
        <p14:creationId xmlns:p14="http://schemas.microsoft.com/office/powerpoint/2010/main" val="1593375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Response to PDS Request for Information (RFI)</a:t>
            </a:r>
            <a:endParaRPr lang="en-US" dirty="0"/>
          </a:p>
        </p:txBody>
      </p:sp>
      <p:sp>
        <p:nvSpPr>
          <p:cNvPr id="3" name="Content Placeholder 2"/>
          <p:cNvSpPr>
            <a:spLocks noGrp="1"/>
          </p:cNvSpPr>
          <p:nvPr>
            <p:ph idx="1"/>
          </p:nvPr>
        </p:nvSpPr>
        <p:spPr/>
        <p:txBody>
          <a:bodyPr/>
          <a:lstStyle/>
          <a:p>
            <a:r>
              <a:rPr lang="en-US" dirty="0" smtClean="0"/>
              <a:t>23 Responses – still being digested</a:t>
            </a:r>
            <a:endParaRPr lang="en-US" dirty="0"/>
          </a:p>
        </p:txBody>
      </p:sp>
    </p:spTree>
    <p:extLst>
      <p:ext uri="{BB962C8B-B14F-4D97-AF65-F5344CB8AC3E}">
        <p14:creationId xmlns:p14="http://schemas.microsoft.com/office/powerpoint/2010/main" val="1460435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Plans – Establish Roadmap Team - 1</a:t>
            </a:r>
            <a:endParaRPr lang="en-US" dirty="0"/>
          </a:p>
        </p:txBody>
      </p:sp>
      <p:sp>
        <p:nvSpPr>
          <p:cNvPr id="3" name="Content Placeholder 2"/>
          <p:cNvSpPr>
            <a:spLocks noGrp="1"/>
          </p:cNvSpPr>
          <p:nvPr>
            <p:ph idx="1"/>
          </p:nvPr>
        </p:nvSpPr>
        <p:spPr/>
        <p:txBody>
          <a:bodyPr>
            <a:normAutofit fontScale="25000" lnSpcReduction="20000"/>
          </a:bodyPr>
          <a:lstStyle/>
          <a:p>
            <a:r>
              <a:rPr lang="en-US" sz="12800" dirty="0" smtClean="0"/>
              <a:t>PDS Engineering Node and NAIF discussion with Michael New – Friday afternoon in Flagstaff, AZ</a:t>
            </a:r>
          </a:p>
          <a:p>
            <a:pPr marL="0" indent="0">
              <a:buNone/>
            </a:pPr>
            <a:endParaRPr lang="en-US" sz="12800" dirty="0" smtClean="0"/>
          </a:p>
          <a:p>
            <a:r>
              <a:rPr lang="en-US" sz="12800" dirty="0" smtClean="0"/>
              <a:t>1.	Node staff – but </a:t>
            </a:r>
            <a:r>
              <a:rPr lang="en-US" sz="12800" b="1" dirty="0" smtClean="0"/>
              <a:t>not</a:t>
            </a:r>
            <a:r>
              <a:rPr lang="en-US" sz="12800" dirty="0" smtClean="0"/>
              <a:t> “representatives”</a:t>
            </a:r>
          </a:p>
          <a:p>
            <a:r>
              <a:rPr lang="en-US" sz="12800" dirty="0" smtClean="0"/>
              <a:t>2.	DAP proposer</a:t>
            </a:r>
          </a:p>
          <a:p>
            <a:r>
              <a:rPr lang="en-US" sz="12800" dirty="0" smtClean="0"/>
              <a:t>3.	PDART proposers</a:t>
            </a:r>
          </a:p>
          <a:p>
            <a:r>
              <a:rPr lang="en-US" sz="12800" dirty="0" smtClean="0"/>
              <a:t>4.	Mission people</a:t>
            </a:r>
          </a:p>
          <a:p>
            <a:endParaRPr lang="en-US" sz="12800" dirty="0" smtClean="0"/>
          </a:p>
          <a:p>
            <a:r>
              <a:rPr lang="en-US" sz="12800" dirty="0" smtClean="0"/>
              <a:t>[Above are self-nominations]</a:t>
            </a:r>
            <a:endParaRPr lang="en-US" dirty="0"/>
          </a:p>
        </p:txBody>
      </p:sp>
    </p:spTree>
    <p:extLst>
      <p:ext uri="{BB962C8B-B14F-4D97-AF65-F5344CB8AC3E}">
        <p14:creationId xmlns:p14="http://schemas.microsoft.com/office/powerpoint/2010/main" val="2745077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Plans – Establish Roadmap Team - 2</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endParaRPr lang="en-US" sz="12800" dirty="0" smtClean="0"/>
          </a:p>
          <a:p>
            <a:r>
              <a:rPr lang="en-US" sz="12800" dirty="0" smtClean="0"/>
              <a:t>5.	Serious amateurs → Emily</a:t>
            </a:r>
          </a:p>
          <a:p>
            <a:r>
              <a:rPr lang="en-US" sz="12800" dirty="0" smtClean="0"/>
              <a:t>6.	E/PO → Kristen Ericson, etc.</a:t>
            </a:r>
          </a:p>
          <a:p>
            <a:r>
              <a:rPr lang="en-US" sz="12800" dirty="0" smtClean="0"/>
              <a:t>7.	IT professionals →</a:t>
            </a:r>
          </a:p>
          <a:p>
            <a:endParaRPr lang="en-US" sz="12800" dirty="0" smtClean="0"/>
          </a:p>
          <a:p>
            <a:r>
              <a:rPr lang="en-US" sz="12800" dirty="0" smtClean="0"/>
              <a:t>Post notices for panels at: ROSES, PEN, DPS Newsletter, LPSC</a:t>
            </a:r>
          </a:p>
          <a:p>
            <a:endParaRPr lang="en-US" sz="12800" dirty="0" smtClean="0"/>
          </a:p>
          <a:p>
            <a:r>
              <a:rPr lang="en-US" sz="12800" dirty="0" smtClean="0"/>
              <a:t>Need deputy for Ralph</a:t>
            </a:r>
          </a:p>
        </p:txBody>
      </p:sp>
    </p:spTree>
    <p:extLst>
      <p:ext uri="{BB962C8B-B14F-4D97-AF65-F5344CB8AC3E}">
        <p14:creationId xmlns:p14="http://schemas.microsoft.com/office/powerpoint/2010/main" val="1402288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Plans – Establish Roadmap Team - 3</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12800" dirty="0" smtClean="0"/>
              <a:t>	Establish website by end of February (2016)</a:t>
            </a:r>
          </a:p>
          <a:p>
            <a:endParaRPr lang="en-US" sz="12800" dirty="0" smtClean="0"/>
          </a:p>
          <a:p>
            <a:pPr marL="0" indent="0">
              <a:buNone/>
            </a:pPr>
            <a:r>
              <a:rPr lang="en-US" sz="12800" dirty="0" smtClean="0"/>
              <a:t>Topics:</a:t>
            </a:r>
          </a:p>
          <a:p>
            <a:r>
              <a:rPr lang="en-US" sz="9600" dirty="0" smtClean="0"/>
              <a:t>(1)	Documents</a:t>
            </a:r>
          </a:p>
          <a:p>
            <a:r>
              <a:rPr lang="en-US" sz="9600" dirty="0" smtClean="0"/>
              <a:t>(2)	Internal tools</a:t>
            </a:r>
          </a:p>
          <a:p>
            <a:r>
              <a:rPr lang="en-US" sz="9600" dirty="0" smtClean="0"/>
              <a:t>(3)	Software</a:t>
            </a:r>
          </a:p>
          <a:p>
            <a:r>
              <a:rPr lang="en-US" sz="9600" dirty="0" smtClean="0"/>
              <a:t>(4)	Astrobiology-type data</a:t>
            </a:r>
          </a:p>
          <a:p>
            <a:r>
              <a:rPr lang="en-US" sz="9600" dirty="0" smtClean="0"/>
              <a:t>(5)	Ingestion for everyone</a:t>
            </a:r>
          </a:p>
          <a:p>
            <a:r>
              <a:rPr lang="en-US" sz="9600" dirty="0" smtClean="0"/>
              <a:t>(6)	The Cloud</a:t>
            </a:r>
          </a:p>
          <a:p>
            <a:r>
              <a:rPr lang="en-US" sz="9600" dirty="0" smtClean="0"/>
              <a:t>(7)	MPC, ARES – integration </a:t>
            </a:r>
          </a:p>
          <a:p>
            <a:r>
              <a:rPr lang="en-US" sz="9600" dirty="0" smtClean="0"/>
              <a:t>(8)	Data from HEO-funded missions</a:t>
            </a:r>
          </a:p>
          <a:p>
            <a:endParaRPr lang="en-US" dirty="0"/>
          </a:p>
        </p:txBody>
      </p:sp>
    </p:spTree>
    <p:extLst>
      <p:ext uri="{BB962C8B-B14F-4D97-AF65-F5344CB8AC3E}">
        <p14:creationId xmlns:p14="http://schemas.microsoft.com/office/powerpoint/2010/main" val="1868576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Projected Product(s)</a:t>
            </a:r>
            <a:endParaRPr lang="en-US" dirty="0"/>
          </a:p>
        </p:txBody>
      </p:sp>
      <p:sp>
        <p:nvSpPr>
          <p:cNvPr id="3" name="Content Placeholder 2"/>
          <p:cNvSpPr>
            <a:spLocks noGrp="1"/>
          </p:cNvSpPr>
          <p:nvPr>
            <p:ph idx="1"/>
          </p:nvPr>
        </p:nvSpPr>
        <p:spPr/>
        <p:txBody>
          <a:bodyPr/>
          <a:lstStyle/>
          <a:p>
            <a:r>
              <a:rPr lang="en-US" dirty="0" smtClean="0"/>
              <a:t>Written Report - ~30 to 50 pages (at most)</a:t>
            </a:r>
          </a:p>
          <a:p>
            <a:r>
              <a:rPr lang="en-US" dirty="0" smtClean="0"/>
              <a:t>PowerPoint briefing package</a:t>
            </a:r>
          </a:p>
          <a:p>
            <a:r>
              <a:rPr lang="en-US" dirty="0" smtClean="0"/>
              <a:t>Posting of materials at PDS website</a:t>
            </a:r>
            <a:endParaRPr lang="en-US" dirty="0"/>
          </a:p>
        </p:txBody>
      </p:sp>
    </p:spTree>
    <p:extLst>
      <p:ext uri="{BB962C8B-B14F-4D97-AF65-F5344CB8AC3E}">
        <p14:creationId xmlns:p14="http://schemas.microsoft.com/office/powerpoint/2010/main" val="3628383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Roadmap Customer(s)</a:t>
            </a:r>
            <a:endParaRPr lang="en-US" dirty="0"/>
          </a:p>
        </p:txBody>
      </p:sp>
      <p:sp>
        <p:nvSpPr>
          <p:cNvPr id="3" name="Content Placeholder 2"/>
          <p:cNvSpPr>
            <a:spLocks noGrp="1"/>
          </p:cNvSpPr>
          <p:nvPr>
            <p:ph idx="1"/>
          </p:nvPr>
        </p:nvSpPr>
        <p:spPr/>
        <p:txBody>
          <a:bodyPr/>
          <a:lstStyle/>
          <a:p>
            <a:r>
              <a:rPr lang="en-US" dirty="0" smtClean="0"/>
              <a:t>Management Planning</a:t>
            </a:r>
          </a:p>
          <a:p>
            <a:r>
              <a:rPr lang="en-US" dirty="0" smtClean="0"/>
              <a:t>Stewardship of NASA Data</a:t>
            </a:r>
          </a:p>
          <a:p>
            <a:r>
              <a:rPr lang="en-US" dirty="0" smtClean="0"/>
              <a:t>Cost Projections for long term – 10 to 20 years</a:t>
            </a:r>
          </a:p>
          <a:p>
            <a:r>
              <a:rPr lang="en-US" dirty="0" smtClean="0"/>
              <a:t>Realistic Expectations</a:t>
            </a:r>
          </a:p>
          <a:p>
            <a:r>
              <a:rPr lang="en-US" dirty="0" smtClean="0"/>
              <a:t>Realistic Planning</a:t>
            </a:r>
          </a:p>
          <a:p>
            <a:r>
              <a:rPr lang="en-US" dirty="0" smtClean="0"/>
              <a:t>Minimize “Surprises”</a:t>
            </a:r>
            <a:endParaRPr lang="en-US" dirty="0"/>
          </a:p>
        </p:txBody>
      </p:sp>
    </p:spTree>
    <p:extLst>
      <p:ext uri="{BB962C8B-B14F-4D97-AF65-F5344CB8AC3E}">
        <p14:creationId xmlns:p14="http://schemas.microsoft.com/office/powerpoint/2010/main" val="1684503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Thoughts and Comments from Nodes</a:t>
            </a:r>
            <a:endParaRPr lang="en-US" dirty="0"/>
          </a:p>
        </p:txBody>
      </p:sp>
      <p:sp>
        <p:nvSpPr>
          <p:cNvPr id="3" name="Content Placeholder 2"/>
          <p:cNvSpPr>
            <a:spLocks noGrp="1"/>
          </p:cNvSpPr>
          <p:nvPr>
            <p:ph idx="1"/>
          </p:nvPr>
        </p:nvSpPr>
        <p:spPr/>
        <p:txBody>
          <a:bodyPr/>
          <a:lstStyle/>
          <a:p>
            <a:r>
              <a:rPr lang="en-US" dirty="0"/>
              <a:t>		</a:t>
            </a:r>
            <a:r>
              <a:rPr lang="en-US" dirty="0">
                <a:hlinkClick r:id="rId2"/>
              </a:rPr>
              <a:t>Atmospheres</a:t>
            </a:r>
          </a:p>
          <a:p>
            <a:r>
              <a:rPr lang="en-US" dirty="0"/>
              <a:t>		</a:t>
            </a:r>
            <a:r>
              <a:rPr lang="en-US" dirty="0">
                <a:hlinkClick r:id="rId3"/>
              </a:rPr>
              <a:t>Geosciences</a:t>
            </a:r>
          </a:p>
          <a:p>
            <a:r>
              <a:rPr lang="en-US" dirty="0"/>
              <a:t>		</a:t>
            </a:r>
            <a:r>
              <a:rPr lang="en-US" u="sng" dirty="0">
                <a:hlinkClick r:id="rId4"/>
              </a:rPr>
              <a:t>Cartography and Imaging Sciences</a:t>
            </a:r>
          </a:p>
          <a:p>
            <a:r>
              <a:rPr lang="en-US" dirty="0"/>
              <a:t>		</a:t>
            </a:r>
            <a:r>
              <a:rPr lang="en-US" dirty="0">
                <a:hlinkClick r:id="rId5"/>
              </a:rPr>
              <a:t>Navigational &amp; Ancillary Information (NAIF)</a:t>
            </a:r>
          </a:p>
          <a:p>
            <a:r>
              <a:rPr lang="en-US" dirty="0"/>
              <a:t>		</a:t>
            </a:r>
            <a:r>
              <a:rPr lang="en-US" dirty="0">
                <a:hlinkClick r:id="rId6"/>
              </a:rPr>
              <a:t>Planetary Plasma Interactions (PPI)</a:t>
            </a:r>
          </a:p>
          <a:p>
            <a:r>
              <a:rPr lang="en-US" dirty="0"/>
              <a:t>		</a:t>
            </a:r>
            <a:r>
              <a:rPr lang="en-US" dirty="0">
                <a:hlinkClick r:id="rId7"/>
              </a:rPr>
              <a:t>Ring-Moon Systems</a:t>
            </a:r>
          </a:p>
          <a:p>
            <a:r>
              <a:rPr lang="en-US" dirty="0"/>
              <a:t>		</a:t>
            </a:r>
            <a:r>
              <a:rPr lang="en-US" dirty="0">
                <a:hlinkClick r:id="rId8"/>
              </a:rPr>
              <a:t>Small Bodies</a:t>
            </a:r>
            <a:endParaRPr lang="en-US" dirty="0"/>
          </a:p>
        </p:txBody>
      </p:sp>
    </p:spTree>
    <p:extLst>
      <p:ext uri="{BB962C8B-B14F-4D97-AF65-F5344CB8AC3E}">
        <p14:creationId xmlns:p14="http://schemas.microsoft.com/office/powerpoint/2010/main" val="573351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Archives?</a:t>
            </a:r>
            <a:endParaRPr lang="en-US" dirty="0"/>
          </a:p>
        </p:txBody>
      </p:sp>
      <p:sp>
        <p:nvSpPr>
          <p:cNvPr id="3" name="Content Placeholder 2"/>
          <p:cNvSpPr>
            <a:spLocks noGrp="1"/>
          </p:cNvSpPr>
          <p:nvPr>
            <p:ph idx="1"/>
          </p:nvPr>
        </p:nvSpPr>
        <p:spPr/>
        <p:txBody>
          <a:bodyPr/>
          <a:lstStyle/>
          <a:p>
            <a:endParaRPr lang="en-US" dirty="0"/>
          </a:p>
          <a:p>
            <a:r>
              <a:rPr lang="en-US" dirty="0"/>
              <a:t>Maintenance of irreplaceable records – I.e. Establishment and stewardship of an archive</a:t>
            </a:r>
          </a:p>
          <a:p>
            <a:r>
              <a:rPr lang="en-US" dirty="0"/>
              <a:t>Deposition of said records into the archive</a:t>
            </a:r>
          </a:p>
          <a:p>
            <a:r>
              <a:rPr lang="en-US" dirty="0"/>
              <a:t>Timely extraction of records from the </a:t>
            </a:r>
            <a:r>
              <a:rPr lang="en-US" dirty="0" smtClean="0"/>
              <a:t>archive</a:t>
            </a:r>
          </a:p>
          <a:p>
            <a:endParaRPr lang="en-US" dirty="0"/>
          </a:p>
          <a:p>
            <a:r>
              <a:rPr lang="en-US" dirty="0" smtClean="0"/>
              <a:t>And do all of these more efficiently in the face of increasing requirements and data volumes</a:t>
            </a:r>
            <a:endParaRPr lang="en-US" dirty="0"/>
          </a:p>
        </p:txBody>
      </p:sp>
    </p:spTree>
    <p:extLst>
      <p:ext uri="{BB962C8B-B14F-4D97-AF65-F5344CB8AC3E}">
        <p14:creationId xmlns:p14="http://schemas.microsoft.com/office/powerpoint/2010/main" val="187869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(Bad) Lessons from the Past</a:t>
            </a:r>
            <a:endParaRPr lang="en-US" dirty="0"/>
          </a:p>
        </p:txBody>
      </p:sp>
      <p:sp>
        <p:nvSpPr>
          <p:cNvPr id="3" name="Content Placeholder 2"/>
          <p:cNvSpPr>
            <a:spLocks noGrp="1"/>
          </p:cNvSpPr>
          <p:nvPr>
            <p:ph idx="1"/>
          </p:nvPr>
        </p:nvSpPr>
        <p:spPr/>
        <p:txBody>
          <a:bodyPr/>
          <a:lstStyle/>
          <a:p>
            <a:r>
              <a:rPr lang="en-US" dirty="0" smtClean="0"/>
              <a:t>Burning of the Library of Alexandria</a:t>
            </a:r>
          </a:p>
          <a:p>
            <a:r>
              <a:rPr lang="en-US" dirty="0"/>
              <a:t>T</a:t>
            </a:r>
            <a:r>
              <a:rPr lang="en-US" dirty="0" smtClean="0"/>
              <a:t>he movement of record keeping in the United Kingdom from wooden tally sticks to writing, which led to the burning of the Houses of Parliament in 1834</a:t>
            </a:r>
          </a:p>
          <a:p>
            <a:r>
              <a:rPr lang="en-US" dirty="0" smtClean="0"/>
              <a:t>The </a:t>
            </a:r>
            <a:r>
              <a:rPr lang="en-US" dirty="0"/>
              <a:t>loss of almost all the micro data of the U.S. Census of 1890 with the Commerce building fire of 1921</a:t>
            </a:r>
            <a:endParaRPr lang="en-US" dirty="0" smtClean="0"/>
          </a:p>
          <a:p>
            <a:endParaRPr lang="en-US" dirty="0"/>
          </a:p>
        </p:txBody>
      </p:sp>
    </p:spTree>
    <p:extLst>
      <p:ext uri="{BB962C8B-B14F-4D97-AF65-F5344CB8AC3E}">
        <p14:creationId xmlns:p14="http://schemas.microsoft.com/office/powerpoint/2010/main" val="2320010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Reactions – Loss of Irreplaceable Records</a:t>
            </a:r>
            <a:endParaRPr lang="en-US" dirty="0"/>
          </a:p>
        </p:txBody>
      </p:sp>
      <p:sp>
        <p:nvSpPr>
          <p:cNvPr id="3" name="Content Placeholder 2"/>
          <p:cNvSpPr>
            <a:spLocks noGrp="1"/>
          </p:cNvSpPr>
          <p:nvPr>
            <p:ph idx="1"/>
          </p:nvPr>
        </p:nvSpPr>
        <p:spPr/>
        <p:txBody>
          <a:bodyPr/>
          <a:lstStyle/>
          <a:p>
            <a:r>
              <a:rPr lang="en-US" dirty="0"/>
              <a:t>What exactly was lost – and/or backed up – from the loss of the Library in Alexandria is not known (and further complicated by the fall of Alexandria in 642 during the Muslim conquest of Egypt, and the subsequent loss of Constantinople and all of its records in 1453 when that city fell to </a:t>
            </a:r>
            <a:r>
              <a:rPr lang="en-US" dirty="0" err="1"/>
              <a:t>Mehmed</a:t>
            </a:r>
            <a:r>
              <a:rPr lang="en-US" dirty="0"/>
              <a:t> II </a:t>
            </a:r>
            <a:r>
              <a:rPr lang="en-US" dirty="0" smtClean="0"/>
              <a:t>)</a:t>
            </a:r>
            <a:endParaRPr lang="en-US" dirty="0"/>
          </a:p>
        </p:txBody>
      </p:sp>
    </p:spTree>
    <p:extLst>
      <p:ext uri="{BB962C8B-B14F-4D97-AF65-F5344CB8AC3E}">
        <p14:creationId xmlns:p14="http://schemas.microsoft.com/office/powerpoint/2010/main" val="1326109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Reactions – Fix the Problem</a:t>
            </a:r>
            <a:endParaRPr lang="en-US" dirty="0"/>
          </a:p>
        </p:txBody>
      </p:sp>
      <p:sp>
        <p:nvSpPr>
          <p:cNvPr id="3" name="Content Placeholder 2"/>
          <p:cNvSpPr>
            <a:spLocks noGrp="1"/>
          </p:cNvSpPr>
          <p:nvPr>
            <p:ph idx="1"/>
          </p:nvPr>
        </p:nvSpPr>
        <p:spPr/>
        <p:txBody>
          <a:bodyPr/>
          <a:lstStyle/>
          <a:p>
            <a:r>
              <a:rPr lang="en-US" dirty="0"/>
              <a:t>National Archives in the United Kingdom and the United States, respectively, occurred as part of the backlash to the losses and </a:t>
            </a:r>
            <a:r>
              <a:rPr lang="en-US" dirty="0" smtClean="0"/>
              <a:t>destruction.</a:t>
            </a:r>
          </a:p>
          <a:p>
            <a:r>
              <a:rPr lang="en-US" dirty="0" smtClean="0"/>
              <a:t>But </a:t>
            </a:r>
            <a:r>
              <a:rPr lang="en-US" dirty="0"/>
              <a:t>see also another record loss in the U.S. In 1973: </a:t>
            </a:r>
            <a:r>
              <a:rPr lang="en-US" u="sng" dirty="0">
                <a:hlinkClick r:id="rId2"/>
              </a:rPr>
              <a:t>https://en.wikipedia.org/wiki/National_Personnel_Records_Center_fire. </a:t>
            </a:r>
            <a:endParaRPr lang="en-US" dirty="0"/>
          </a:p>
        </p:txBody>
      </p:sp>
    </p:spTree>
    <p:extLst>
      <p:ext uri="{BB962C8B-B14F-4D97-AF65-F5344CB8AC3E}">
        <p14:creationId xmlns:p14="http://schemas.microsoft.com/office/powerpoint/2010/main" val="13762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Issues - 1</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role of technology in each of these cases perhaps also rears mention. The scrolls in Alexandria had been the recording medium of choice, although a transition to a more “</a:t>
            </a:r>
            <a:r>
              <a:rPr lang="en-US" dirty="0" smtClean="0"/>
              <a:t>permanent</a:t>
            </a:r>
            <a:r>
              <a:rPr lang="en-US" dirty="0"/>
              <a:t>” record in books  - still using ink on vellum was just beginning to </a:t>
            </a:r>
            <a:r>
              <a:rPr lang="en-US" dirty="0" smtClean="0"/>
              <a:t>occur, e.g.  Biblical codices commissioned by Constantine in 331</a:t>
            </a:r>
          </a:p>
          <a:p>
            <a:r>
              <a:rPr lang="en-US" dirty="0" smtClean="0"/>
              <a:t>The fact that these items still exist bears testament to the staying power of ink and vellum – perhaps second only to the stone tablets of Mesopotamia (e.g., </a:t>
            </a:r>
            <a:r>
              <a:rPr lang="en-US" dirty="0" smtClean="0">
                <a:hlinkClick r:id="rId2"/>
              </a:rPr>
              <a:t>https://en.wikipedia.org/wiki/Epic_of_Gilgamesh</a:t>
            </a:r>
            <a:r>
              <a:rPr lang="en-US" dirty="0" smtClean="0"/>
              <a:t>)   in their preservation properties.</a:t>
            </a:r>
          </a:p>
          <a:p>
            <a:endParaRPr lang="en-US" dirty="0" smtClean="0"/>
          </a:p>
          <a:p>
            <a:endParaRPr lang="en-US" dirty="0"/>
          </a:p>
        </p:txBody>
      </p:sp>
    </p:spTree>
    <p:extLst>
      <p:ext uri="{BB962C8B-B14F-4D97-AF65-F5344CB8AC3E}">
        <p14:creationId xmlns:p14="http://schemas.microsoft.com/office/powerpoint/2010/main" val="2576355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Issues - 2</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issue of somehow dealing with compilation of the 1890 census, given the issues of finalizing that of 1880 and the increased population expected in the 1890 exercise, led to a competition for technological innovation in order to deal with the problem. The winner was the engineer Herman </a:t>
            </a:r>
            <a:r>
              <a:rPr lang="en-US" dirty="0" smtClean="0"/>
              <a:t>Hollerith, whose census tabulator used </a:t>
            </a:r>
            <a:r>
              <a:rPr lang="en-US" dirty="0"/>
              <a:t>punched cards the same size as 1887 ten dollar bills in order to make use of Treasury Department containers as card boxes. (These, of course, were the first “IBM cards</a:t>
            </a:r>
            <a:r>
              <a:rPr lang="en-US" dirty="0" smtClean="0"/>
              <a:t>”)</a:t>
            </a:r>
          </a:p>
          <a:p>
            <a:r>
              <a:rPr lang="en-US" dirty="0" smtClean="0"/>
              <a:t>An interesting question is whether the 1890 cards still exist. Subsequent census were microfilmed and the original paper copies destroyed, presumably due to space and cost issues.</a:t>
            </a:r>
            <a:endParaRPr lang="en-US" dirty="0"/>
          </a:p>
        </p:txBody>
      </p:sp>
    </p:spTree>
    <p:extLst>
      <p:ext uri="{BB962C8B-B14F-4D97-AF65-F5344CB8AC3E}">
        <p14:creationId xmlns:p14="http://schemas.microsoft.com/office/powerpoint/2010/main" val="3938038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Issues - 3</a:t>
            </a:r>
            <a:endParaRPr lang="en-US" dirty="0"/>
          </a:p>
        </p:txBody>
      </p:sp>
      <p:sp>
        <p:nvSpPr>
          <p:cNvPr id="3" name="Content Placeholder 2"/>
          <p:cNvSpPr>
            <a:spLocks noGrp="1"/>
          </p:cNvSpPr>
          <p:nvPr>
            <p:ph idx="1"/>
          </p:nvPr>
        </p:nvSpPr>
        <p:spPr/>
        <p:txBody>
          <a:bodyPr>
            <a:normAutofit fontScale="70000" lnSpcReduction="20000"/>
          </a:bodyPr>
          <a:lstStyle/>
          <a:p>
            <a:r>
              <a:rPr lang="en-US" dirty="0"/>
              <a:t>At the top level the preservation of the nation’s data is now directly a significant driver within the National Archives and Records Administration (NARA</a:t>
            </a:r>
            <a:r>
              <a:rPr lang="en-US" dirty="0" smtClean="0"/>
              <a:t>)</a:t>
            </a:r>
          </a:p>
          <a:p>
            <a:r>
              <a:rPr lang="en-US" dirty="0"/>
              <a:t>For some perspective, I tried to find out the estimated data holdings on NARA – with no luck. I did find that the Library of Congress (LOC) has (had in 2012) ~3 petabytes of digital data (see </a:t>
            </a:r>
            <a:r>
              <a:rPr lang="en-US" u="sng" dirty="0">
                <a:solidFill>
                  <a:srgbClr val="000000"/>
                </a:solidFill>
                <a:hlinkClick r:id="rId2"/>
              </a:rPr>
              <a:t>https://blogs.loc.gov/digitalpreservation/2012/04/a-library-of-congress-worth-of-data-its-all-in-how-you-define-it/)</a:t>
            </a:r>
            <a:r>
              <a:rPr lang="en-US" u="sng" dirty="0" smtClean="0">
                <a:solidFill>
                  <a:srgbClr val="000000"/>
                </a:solidFill>
                <a:hlinkClick r:id="rId2"/>
              </a:rPr>
              <a:t>.</a:t>
            </a:r>
          </a:p>
          <a:p>
            <a:r>
              <a:rPr lang="en-US" dirty="0" smtClean="0">
                <a:solidFill>
                  <a:srgbClr val="000000"/>
                </a:solidFill>
              </a:rPr>
              <a:t>PDS holdings are approaching ~1 petabyte (need to have that number)</a:t>
            </a:r>
          </a:p>
          <a:p>
            <a:r>
              <a:rPr lang="en-US" dirty="0"/>
              <a:t>For some perspective on the future, I suggest you all read the short story </a:t>
            </a:r>
            <a:r>
              <a:rPr lang="en-US" u="sng" dirty="0">
                <a:hlinkClick r:id="rId3"/>
              </a:rPr>
              <a:t>http://folk.uio.no/knuthe/msfndinalbry.html (also cf. </a:t>
            </a:r>
            <a:r>
              <a:rPr lang="en-US" u="sng" dirty="0">
                <a:hlinkClick r:id="rId4"/>
              </a:rPr>
              <a:t>https://en.wikipedia.org/wiki/MS_Fnd_in_a_Lbry).</a:t>
            </a:r>
            <a:endParaRPr lang="en-US" dirty="0">
              <a:solidFill>
                <a:srgbClr val="000000"/>
              </a:solidFill>
            </a:endParaRPr>
          </a:p>
        </p:txBody>
      </p:sp>
    </p:spTree>
    <p:extLst>
      <p:ext uri="{BB962C8B-B14F-4D97-AF65-F5344CB8AC3E}">
        <p14:creationId xmlns:p14="http://schemas.microsoft.com/office/powerpoint/2010/main" val="2468791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251</TotalTime>
  <Words>1121</Words>
  <Application>Microsoft Macintosh PowerPoint</Application>
  <PresentationFormat>On-screen Show (4:3)</PresentationFormat>
  <Paragraphs>106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PDS Strategic Roadmap</vt:lpstr>
      <vt:lpstr>Strategic Roadmap Customer(s)</vt:lpstr>
      <vt:lpstr>Why Archives?</vt:lpstr>
      <vt:lpstr>(Bad) Lessons from the Past</vt:lpstr>
      <vt:lpstr>The Reactions – Loss of Irreplaceable Records</vt:lpstr>
      <vt:lpstr>The Reactions – Fix the Problem</vt:lpstr>
      <vt:lpstr>Technology Issues - 1</vt:lpstr>
      <vt:lpstr>Technology Issues - 2</vt:lpstr>
      <vt:lpstr>Technology Issues - 3</vt:lpstr>
      <vt:lpstr>“Terms of Reference” - Background</vt:lpstr>
      <vt:lpstr>“Terms of Reference” – Purpose of the Roadmap Team</vt:lpstr>
      <vt:lpstr>“Terms of Reference” – Appointment, Staffing, Schedule, and Reporting </vt:lpstr>
      <vt:lpstr>“Terms of Reference” – Ownership of Terms of Reference</vt:lpstr>
      <vt:lpstr>PDS Requirements</vt:lpstr>
      <vt:lpstr>Response to PDS Request for Information (RFI)</vt:lpstr>
      <vt:lpstr>Current Plans – Establish Roadmap Team - 1</vt:lpstr>
      <vt:lpstr>Current Plans – Establish Roadmap Team - 2</vt:lpstr>
      <vt:lpstr>Current Plans – Establish Roadmap Team - 3</vt:lpstr>
      <vt:lpstr>Projected Product(s)</vt:lpstr>
      <vt:lpstr>Thoughts and Comments from Nodes</vt:lpstr>
    </vt:vector>
  </TitlesOfParts>
  <Company>JHU/APL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PDS Strategic Roadmap</dc:title>
  <dc:creator>JHU/APL</dc:creator>
  <cp:lastModifiedBy>JHU/APL</cp:lastModifiedBy>
  <cp:revision>22</cp:revision>
  <dcterms:created xsi:type="dcterms:W3CDTF">2016-02-04T14:10:44Z</dcterms:created>
  <dcterms:modified xsi:type="dcterms:W3CDTF">2016-02-04T18:22:06Z</dcterms:modified>
</cp:coreProperties>
</file>